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96" r:id="rId13"/>
    <p:sldId id="272" r:id="rId14"/>
    <p:sldId id="274" r:id="rId15"/>
    <p:sldId id="297" r:id="rId16"/>
    <p:sldId id="298" r:id="rId17"/>
    <p:sldId id="299" r:id="rId18"/>
    <p:sldId id="300" r:id="rId19"/>
    <p:sldId id="301" r:id="rId20"/>
    <p:sldId id="280" r:id="rId21"/>
    <p:sldId id="281" r:id="rId22"/>
    <p:sldId id="302" r:id="rId23"/>
    <p:sldId id="303" r:id="rId24"/>
    <p:sldId id="304" r:id="rId25"/>
    <p:sldId id="305" r:id="rId26"/>
    <p:sldId id="285" r:id="rId27"/>
    <p:sldId id="284" r:id="rId28"/>
    <p:sldId id="306" r:id="rId29"/>
    <p:sldId id="307" r:id="rId30"/>
    <p:sldId id="289" r:id="rId31"/>
    <p:sldId id="310" r:id="rId32"/>
    <p:sldId id="311" r:id="rId33"/>
    <p:sldId id="312" r:id="rId34"/>
    <p:sldId id="290" r:id="rId35"/>
    <p:sldId id="291" r:id="rId36"/>
    <p:sldId id="292" r:id="rId37"/>
    <p:sldId id="293" r:id="rId38"/>
    <p:sldId id="294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30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1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7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7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6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8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3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4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5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4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0D791-DC0F-4797-BF4E-AA6FA1F46F45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27F4-6F40-439E-92BA-1CE0111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5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9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700396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Положение металлов 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Периодической системе, 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особенности строения их атомов, физические свойства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987824" y="195486"/>
            <a:ext cx="3168352" cy="158417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ЗАПОМНИТЕ!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800862"/>
            <a:ext cx="6227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</a:t>
            </a:r>
            <a:r>
              <a:rPr lang="ru-RU" sz="2400" b="1" dirty="0" smtClean="0"/>
              <a:t> </a:t>
            </a:r>
            <a:r>
              <a:rPr lang="ru-RU" sz="2400" b="1" dirty="0"/>
              <a:t>металлов сравнительно </a:t>
            </a:r>
            <a:r>
              <a:rPr lang="ru-RU" sz="2400" b="1" dirty="0">
                <a:solidFill>
                  <a:srgbClr val="002060"/>
                </a:solidFill>
              </a:rPr>
              <a:t>большие радиусы </a:t>
            </a:r>
            <a:r>
              <a:rPr lang="ru-RU" sz="2400" b="1" dirty="0"/>
              <a:t>атомов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9933" y="2859782"/>
            <a:ext cx="6292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</a:t>
            </a:r>
            <a:r>
              <a:rPr lang="ru-RU" sz="2400" b="1" dirty="0" smtClean="0"/>
              <a:t>х </a:t>
            </a:r>
            <a:r>
              <a:rPr lang="ru-RU" sz="2400" b="1" dirty="0"/>
              <a:t>внешние электроны значительно </a:t>
            </a:r>
            <a:r>
              <a:rPr lang="ru-RU" sz="2400" b="1" dirty="0">
                <a:solidFill>
                  <a:srgbClr val="002060"/>
                </a:solidFill>
              </a:rPr>
              <a:t>удалены от ядра </a:t>
            </a:r>
            <a:r>
              <a:rPr lang="ru-RU" sz="2400" b="1" dirty="0"/>
              <a:t>и слабо с ним связаны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9933" y="4007297"/>
            <a:ext cx="5340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</a:t>
            </a:r>
            <a:r>
              <a:rPr lang="ru-RU" sz="2400" b="1" dirty="0" smtClean="0"/>
              <a:t>одержат </a:t>
            </a:r>
            <a:r>
              <a:rPr lang="ru-RU" sz="2400" b="1" dirty="0">
                <a:solidFill>
                  <a:srgbClr val="002060"/>
                </a:solidFill>
              </a:rPr>
              <a:t>на внешнем уровне от 1 до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3 </a:t>
            </a:r>
            <a:r>
              <a:rPr lang="ru-RU" sz="2400" b="1" dirty="0">
                <a:solidFill>
                  <a:srgbClr val="002060"/>
                </a:solidFill>
              </a:rPr>
              <a:t>электронов</a:t>
            </a:r>
          </a:p>
        </p:txBody>
      </p:sp>
      <p:sp>
        <p:nvSpPr>
          <p:cNvPr id="12" name="AutoShape 2" descr="Отображается файл &quot;1123.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Отображается файл &quot;1123.png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51" y="1926602"/>
            <a:ext cx="426909" cy="579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51" y="2985522"/>
            <a:ext cx="426909" cy="5795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23" y="4089340"/>
            <a:ext cx="426909" cy="5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987824" y="195486"/>
            <a:ext cx="3168352" cy="158417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ЗАПОМНИТЕ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993192"/>
            <a:ext cx="4599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Они являются восстановителями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3972660"/>
            <a:ext cx="6113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Металлы не могут присоединять электроны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1851670"/>
            <a:ext cx="6517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ни </a:t>
            </a:r>
            <a:r>
              <a:rPr lang="ru-RU" sz="2400" b="1" dirty="0"/>
              <a:t>легко отдают электроны, превращаясь при этом в положительные ионы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50" y="1992235"/>
            <a:ext cx="426909" cy="579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51" y="2993192"/>
            <a:ext cx="426909" cy="5795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49" y="3854810"/>
            <a:ext cx="426909" cy="5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33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915816" y="411510"/>
            <a:ext cx="3312368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Деление элементов на металлы и неметаллы условно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334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2048" y="2991036"/>
            <a:ext cx="1708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/>
              <a:t>Sn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95836" y="1123442"/>
            <a:ext cx="12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Sn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123441"/>
            <a:ext cx="118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Sn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88586" y="3237257"/>
            <a:ext cx="7280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/>
              <a:t>С</a:t>
            </a:r>
          </a:p>
        </p:txBody>
      </p:sp>
      <p:pic>
        <p:nvPicPr>
          <p:cNvPr id="11" name="Picture 3" descr="\\User-pc-11\d\Руслан\рисунки\рисунки Png\0464 графи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13700"/>
            <a:ext cx="864096" cy="7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90922" y="416754"/>
            <a:ext cx="152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Г</a:t>
            </a:r>
            <a:r>
              <a:rPr lang="ru-RU" sz="3200" b="1" dirty="0" smtClean="0">
                <a:solidFill>
                  <a:srgbClr val="C00000"/>
                </a:solidFill>
              </a:rPr>
              <a:t>рафит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9771" flipH="1">
            <a:off x="5391812" y="2649334"/>
            <a:ext cx="1401763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38" y="1123442"/>
            <a:ext cx="1183761" cy="74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18657646">
            <a:off x="6818048" y="2715774"/>
            <a:ext cx="1296144" cy="3240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\\User-pc-11\d\Руслан\рисунки\рисунки Png\0465 алмаз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58" y="1240466"/>
            <a:ext cx="836469" cy="5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30852" y="407711"/>
            <a:ext cx="144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</a:rPr>
              <a:t>лмаз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18" y="955408"/>
            <a:ext cx="984795" cy="9821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520" y="1748824"/>
            <a:ext cx="185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Серое олово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15984" y="1751578"/>
            <a:ext cx="185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Белое олово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434842"/>
            <a:ext cx="196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Неметалл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0478" y="416756"/>
            <a:ext cx="156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</a:rPr>
              <a:t>еталл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9771" flipH="1">
            <a:off x="911165" y="2506091"/>
            <a:ext cx="1401763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6934" flipH="1">
            <a:off x="2486839" y="2507267"/>
            <a:ext cx="1401763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5" grpId="0" animBg="1"/>
      <p:bldP spid="17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479"/>
            <a:ext cx="32043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7907" y="388537"/>
            <a:ext cx="32043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243" y="1203597"/>
            <a:ext cx="2831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Zn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Cr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Al </a:t>
            </a:r>
            <a:r>
              <a:rPr lang="ru-RU" sz="2400" b="1" dirty="0"/>
              <a:t>и другие – </a:t>
            </a:r>
            <a:endParaRPr lang="ru-RU" sz="2400" b="1" dirty="0" smtClean="0"/>
          </a:p>
          <a:p>
            <a:r>
              <a:rPr lang="ru-RU" sz="2400" b="1" dirty="0" smtClean="0"/>
              <a:t>типичные </a:t>
            </a:r>
            <a:r>
              <a:rPr lang="ru-RU" sz="2400" b="1" dirty="0"/>
              <a:t>металлы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7243" y="2253208"/>
            <a:ext cx="2824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бразуют </a:t>
            </a:r>
            <a:r>
              <a:rPr lang="ru-RU" sz="2400" b="1" dirty="0"/>
              <a:t>оксиды и </a:t>
            </a:r>
            <a:endParaRPr lang="ru-RU" sz="2400" b="1" dirty="0" smtClean="0"/>
          </a:p>
          <a:p>
            <a:r>
              <a:rPr lang="ru-RU" sz="2400" b="1" dirty="0" smtClean="0"/>
              <a:t>гидроксиды </a:t>
            </a:r>
          </a:p>
          <a:p>
            <a:r>
              <a:rPr lang="ru-RU" sz="2400" b="1" dirty="0" smtClean="0"/>
              <a:t>амфотерного </a:t>
            </a:r>
          </a:p>
          <a:p>
            <a:r>
              <a:rPr lang="ru-RU" sz="2400" b="1" dirty="0" smtClean="0"/>
              <a:t>характера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7511" y="1131590"/>
            <a:ext cx="2379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Te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/>
              <a:t>–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типичные </a:t>
            </a:r>
          </a:p>
          <a:p>
            <a:r>
              <a:rPr lang="ru-RU" sz="2400" b="1" dirty="0" smtClean="0"/>
              <a:t>неметаллы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59533" y="2202080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бладают </a:t>
            </a:r>
          </a:p>
          <a:p>
            <a:r>
              <a:rPr lang="ru-RU" sz="2400" b="1" dirty="0" smtClean="0"/>
              <a:t>свойствами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характерными </a:t>
            </a:r>
          </a:p>
          <a:p>
            <a:r>
              <a:rPr lang="ru-RU" sz="2400" b="1" dirty="0" smtClean="0"/>
              <a:t>для металлов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168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1901" y="421268"/>
            <a:ext cx="5934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Металлическая химическая связь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http://www.alhimik.ru/stroenie/ris/gl38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14" y="1059582"/>
            <a:ext cx="3283771" cy="192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9896" y="3326188"/>
            <a:ext cx="5535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Твёрдое агрегатное состояние,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30114" y="3865315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исключение </a:t>
            </a:r>
            <a:r>
              <a:rPr lang="ru-RU" sz="2800" b="1" u="sng" dirty="0">
                <a:solidFill>
                  <a:srgbClr val="002060"/>
                </a:solidFill>
              </a:rPr>
              <a:t>– ртуть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55726"/>
            <a:ext cx="2267190" cy="8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1901" y="421268"/>
            <a:ext cx="606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Характерен белый или серый цвет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9896" y="2565479"/>
            <a:ext cx="4695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Характерна пластичность </a:t>
            </a:r>
          </a:p>
        </p:txBody>
      </p:sp>
      <p:pic>
        <p:nvPicPr>
          <p:cNvPr id="13" name="Picture 6" descr="http://evolutsia.com/images/stories/a/11/72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08734"/>
            <a:ext cx="1184061" cy="11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metatorg.com/upload/iblock/acf/400_cuprum_crys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44" y="1133040"/>
            <a:ext cx="1291004" cy="104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97497" y="1986975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Au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68563" y="1995593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u</a:t>
            </a:r>
            <a:endParaRPr lang="ru-RU" sz="3200" b="1" dirty="0"/>
          </a:p>
        </p:txBody>
      </p:sp>
      <p:pic>
        <p:nvPicPr>
          <p:cNvPr id="4100" name="Picture 4" descr="http://www.folimpex.ru/upload/medialibrary/517/folga_aluminievaya_pischevay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05" y="3147814"/>
            <a:ext cx="2084712" cy="148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://metall-parnas.ru/wp-content/uploads/2013/08/4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18" y="3161539"/>
            <a:ext cx="1974659" cy="148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706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sk-egida.ru/d/209023/d/72364900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5847"/>
            <a:ext cx="259228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900igr.net/datai/khimija/KHimija-metally/0007-014-Vse-tverdye-krome-rtuti-Metallicheskij-blesk-Plastichnost-kovk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9782"/>
            <a:ext cx="23812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www.redantofagasta.com/wp-content/uploads/2014/06/fundixionducob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80" y="1671650"/>
            <a:ext cx="244764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Группа 2"/>
          <p:cNvGrpSpPr/>
          <p:nvPr/>
        </p:nvGrpSpPr>
        <p:grpSpPr>
          <a:xfrm>
            <a:off x="6228184" y="1635646"/>
            <a:ext cx="2376264" cy="1541154"/>
            <a:chOff x="4572000" y="238508"/>
            <a:chExt cx="2376264" cy="1541154"/>
          </a:xfrm>
        </p:grpSpPr>
        <p:sp>
          <p:nvSpPr>
            <p:cNvPr id="2" name="Скругленная прямоугольная выноска 1"/>
            <p:cNvSpPr/>
            <p:nvPr/>
          </p:nvSpPr>
          <p:spPr>
            <a:xfrm>
              <a:off x="4572000" y="238508"/>
              <a:ext cx="2376264" cy="154115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10" descr="http://gluschenko.mk.ua/images/kuznec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897" y="280777"/>
              <a:ext cx="1108788" cy="145661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33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1901" y="421268"/>
            <a:ext cx="606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Характерен белый или серый цвет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9896" y="2565479"/>
            <a:ext cx="4695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Характерна пластичность </a:t>
            </a:r>
          </a:p>
        </p:txBody>
      </p:sp>
      <p:pic>
        <p:nvPicPr>
          <p:cNvPr id="13" name="Picture 6" descr="http://evolutsia.com/images/stories/a/11/72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08734"/>
            <a:ext cx="1184061" cy="11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metatorg.com/upload/iblock/acf/400_cuprum_crys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44" y="1133040"/>
            <a:ext cx="1291004" cy="104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97497" y="1986975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Au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68563" y="1995593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u</a:t>
            </a:r>
            <a:endParaRPr lang="ru-RU" sz="3200" b="1" dirty="0"/>
          </a:p>
        </p:txBody>
      </p:sp>
      <p:pic>
        <p:nvPicPr>
          <p:cNvPr id="17" name="Picture 2" descr="C:\Users\user\Downloads\11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19" y="3088699"/>
            <a:ext cx="4025161" cy="1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60067" y="471380"/>
            <a:ext cx="5223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Наиболее пластичные металлы: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5720" y="1126587"/>
            <a:ext cx="1064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80"/>
                </a:solidFill>
              </a:rPr>
              <a:t>Au</a:t>
            </a:r>
            <a:endParaRPr lang="ru-RU" sz="6000" b="1" dirty="0">
              <a:solidFill>
                <a:srgbClr val="8000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1857471"/>
            <a:ext cx="1016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80"/>
                </a:solidFill>
              </a:rPr>
              <a:t>Ag</a:t>
            </a:r>
            <a:endParaRPr lang="ru-RU" sz="6000" b="1" dirty="0">
              <a:solidFill>
                <a:srgbClr val="800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3274" y="2571750"/>
            <a:ext cx="1005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80"/>
                </a:solidFill>
              </a:rPr>
              <a:t>Cu</a:t>
            </a:r>
            <a:endParaRPr lang="ru-RU" sz="60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7239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167844" y="555526"/>
            <a:ext cx="280831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92 </a:t>
            </a:r>
            <a:r>
              <a:rPr lang="ru-RU" sz="3600" b="1" dirty="0" smtClean="0"/>
              <a:t>металла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125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rusfacts.ru/wp-content/uploads/2012/09/800px-Interior_finish_of_the_Catherine_Palace-55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hotowanderers.com/wp/wp-content/uploads/gallery/kiev/CRW_16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3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1901" y="421268"/>
            <a:ext cx="5759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Характерна электропроводность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8" name="Picture 2" descr="C:\Users\user\Downloads\11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43" y="1084566"/>
            <a:ext cx="3282513" cy="12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401446" y="2579594"/>
            <a:ext cx="5779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 нагревании </a:t>
            </a:r>
            <a:r>
              <a:rPr lang="ru-RU" sz="2400" b="1" dirty="0" smtClean="0"/>
              <a:t>снижается электрическая проводимость металлов.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01446" y="3525162"/>
            <a:ext cx="6500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ри </a:t>
            </a:r>
            <a:r>
              <a:rPr lang="ru-RU" sz="2400" b="1" dirty="0">
                <a:solidFill>
                  <a:srgbClr val="002060"/>
                </a:solidFill>
              </a:rPr>
              <a:t>охлаждении</a:t>
            </a:r>
            <a:r>
              <a:rPr lang="ru-RU" sz="2400" b="1" dirty="0"/>
              <a:t>, электропроводность металлов усиливается, и </a:t>
            </a:r>
            <a:r>
              <a:rPr lang="ru-RU" sz="2400" b="1" dirty="0" smtClean="0"/>
              <a:t>вблизи </a:t>
            </a:r>
            <a:r>
              <a:rPr lang="ru-RU" sz="2400" b="1" dirty="0"/>
              <a:t>абсолютного нуля </a:t>
            </a:r>
            <a:r>
              <a:rPr lang="ru-RU" sz="2400" b="1" dirty="0" smtClean="0"/>
              <a:t>переход</a:t>
            </a:r>
            <a:r>
              <a:rPr lang="ru-RU" sz="2400" b="1" dirty="0"/>
              <a:t>и</a:t>
            </a:r>
            <a:r>
              <a:rPr lang="ru-RU" sz="2400" b="1" dirty="0" smtClean="0"/>
              <a:t>т </a:t>
            </a:r>
            <a:r>
              <a:rPr lang="ru-RU" sz="2400" b="1" dirty="0"/>
              <a:t>в </a:t>
            </a:r>
            <a:r>
              <a:rPr lang="ru-RU" sz="2400" b="1" dirty="0" smtClean="0"/>
              <a:t>сверхпроводимость.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182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411510"/>
            <a:ext cx="5375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Наиболее электропроводны: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131590"/>
            <a:ext cx="222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80"/>
                </a:solidFill>
              </a:rPr>
              <a:t>Ag, Cu</a:t>
            </a:r>
            <a:endParaRPr lang="ru-RU" sz="6000" b="1" dirty="0">
              <a:solidFill>
                <a:srgbClr val="800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19" y="2587903"/>
            <a:ext cx="545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Наименее электропроводны: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3369179"/>
            <a:ext cx="4774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800080"/>
                </a:solidFill>
              </a:rPr>
              <a:t>Mn</a:t>
            </a:r>
            <a:r>
              <a:rPr lang="en-US" sz="6000" b="1" dirty="0" smtClean="0">
                <a:solidFill>
                  <a:srgbClr val="800080"/>
                </a:solidFill>
              </a:rPr>
              <a:t>, </a:t>
            </a:r>
            <a:r>
              <a:rPr lang="en-US" sz="6000" b="1" dirty="0" err="1" smtClean="0">
                <a:solidFill>
                  <a:srgbClr val="800080"/>
                </a:solidFill>
              </a:rPr>
              <a:t>Pb</a:t>
            </a:r>
            <a:r>
              <a:rPr lang="en-US" sz="6000" b="1" dirty="0" smtClean="0">
                <a:solidFill>
                  <a:srgbClr val="800080"/>
                </a:solidFill>
              </a:rPr>
              <a:t>, Hg, W</a:t>
            </a:r>
            <a:endParaRPr lang="ru-RU" sz="60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1901" y="421268"/>
            <a:ext cx="542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Характерна теплопроводность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1901" y="2931790"/>
            <a:ext cx="591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Характерен металлический блеск</a:t>
            </a:r>
          </a:p>
        </p:txBody>
      </p:sp>
      <p:pic>
        <p:nvPicPr>
          <p:cNvPr id="13" name="Picture 2" descr="C:\Users\user\Downloads\11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24" y="1108661"/>
            <a:ext cx="3806552" cy="14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9634"/>
            <a:ext cx="3168352" cy="13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411510"/>
            <a:ext cx="520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Лучше всего отражают свет: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131589"/>
            <a:ext cx="997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800080"/>
                </a:solidFill>
              </a:rPr>
              <a:t>Pd</a:t>
            </a:r>
            <a:endParaRPr lang="ru-RU" sz="6000" b="1" dirty="0">
              <a:solidFill>
                <a:srgbClr val="800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1645" y="1853061"/>
            <a:ext cx="1035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80"/>
                </a:solidFill>
              </a:rPr>
              <a:t>Hg</a:t>
            </a:r>
            <a:endParaRPr lang="ru-RU" sz="6000" b="1" dirty="0">
              <a:solidFill>
                <a:srgbClr val="80008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8765" y="2787774"/>
            <a:ext cx="1016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80"/>
                </a:solidFill>
              </a:rPr>
              <a:t>Ag</a:t>
            </a:r>
            <a:endParaRPr lang="ru-RU" sz="6000" b="1" dirty="0">
              <a:solidFill>
                <a:srgbClr val="800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3651870"/>
            <a:ext cx="1005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80"/>
                </a:solidFill>
              </a:rPr>
              <a:t>Cu</a:t>
            </a:r>
            <a:endParaRPr lang="ru-RU" sz="60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1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arperintl.ru/wp-content/uploads/2011/03/Carbon-powde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a.all.biz/img/ua/info_block/15583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6" y="2931790"/>
            <a:ext cx="195061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08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glassnews.info/wp-content/uploads/2012/07/agc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023828" y="195486"/>
            <a:ext cx="3096344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Из алюминия, </a:t>
            </a:r>
          </a:p>
          <a:p>
            <a:r>
              <a:rPr lang="ru-RU" sz="2400" b="1" dirty="0" smtClean="0"/>
              <a:t>серебра и палладия изготавливают зеркала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279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9333" y="421268"/>
            <a:ext cx="689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Самые твёрдые металлы – </a:t>
            </a:r>
            <a:r>
              <a:rPr lang="ru-RU" sz="2800" b="1" dirty="0" smtClean="0">
                <a:solidFill>
                  <a:srgbClr val="002060"/>
                </a:solidFill>
              </a:rPr>
              <a:t>это металлы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upload.wikimedia.org/wikipedia/commons/c/cf/Chrom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01" y="1851670"/>
            <a:ext cx="1745963" cy="1147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4" descr="http://titan.crimea.ua/upload/resize_cache/iblock/a47/470_290_0/a471a29fa3ef8e1a632be8d8ecc12b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5284"/>
            <a:ext cx="1757292" cy="131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8" descr="http://www.vanderkrogt.net/elements/images/elements/molybdenite(trinity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77" y="3087729"/>
            <a:ext cx="1584176" cy="129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745205" y="3080316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Хром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2735" y="3795886"/>
            <a:ext cx="93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Титан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72377" y="4418541"/>
            <a:ext cx="160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Молибден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1901" y="944488"/>
            <a:ext cx="54945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побочной подгруппы </a:t>
            </a:r>
            <a:r>
              <a:rPr lang="en-US" sz="2800" b="1" dirty="0">
                <a:solidFill>
                  <a:srgbClr val="002060"/>
                </a:solidFill>
              </a:rPr>
              <a:t>VIA </a:t>
            </a:r>
            <a:r>
              <a:rPr lang="ru-RU" sz="2800" b="1" dirty="0">
                <a:solidFill>
                  <a:srgbClr val="002060"/>
                </a:solidFill>
              </a:rPr>
              <a:t>группы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1901" y="421268"/>
            <a:ext cx="647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Самые мягкие – щелочные металлы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51670"/>
            <a:ext cx="928652" cy="206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2598" y="4011910"/>
            <a:ext cx="115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Натрий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50" y="1575742"/>
            <a:ext cx="3225600" cy="24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7239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807804" y="411510"/>
            <a:ext cx="3528392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еталлы </a:t>
            </a:r>
            <a:r>
              <a:rPr lang="en-US" sz="2400" b="1" dirty="0"/>
              <a:t>IA </a:t>
            </a:r>
            <a:r>
              <a:rPr lang="ru-RU" sz="2400" b="1" dirty="0"/>
              <a:t>группы называются щелочными металлами</a:t>
            </a:r>
          </a:p>
        </p:txBody>
      </p:sp>
    </p:spTree>
    <p:extLst>
      <p:ext uri="{BB962C8B-B14F-4D97-AF65-F5344CB8AC3E}">
        <p14:creationId xmlns:p14="http://schemas.microsoft.com/office/powerpoint/2010/main" val="9899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2" y="339502"/>
            <a:ext cx="26892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28" y="119633"/>
            <a:ext cx="9747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8350" y="48093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 </a:t>
            </a:r>
            <a:r>
              <a:rPr lang="ru-RU" sz="2400" b="1" dirty="0"/>
              <a:t>п</a:t>
            </a:r>
            <a:r>
              <a:rPr lang="ru-RU" sz="2400" b="1" dirty="0" smtClean="0"/>
              <a:t>лотности</a:t>
            </a:r>
            <a:endParaRPr lang="ru-RU" sz="24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28" y="712875"/>
            <a:ext cx="9747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3974" y="108669"/>
            <a:ext cx="400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Лёгкие (плотность &lt; 5 г/см</a:t>
            </a:r>
            <a:r>
              <a:rPr lang="ru-RU" sz="2400" b="1" baseline="30000" dirty="0" smtClean="0">
                <a:latin typeface="+mj-lt"/>
              </a:rPr>
              <a:t>3 </a:t>
            </a:r>
            <a:r>
              <a:rPr lang="ru-RU" sz="2400" b="1" dirty="0" smtClean="0">
                <a:latin typeface="+mj-lt"/>
              </a:rPr>
              <a:t>)</a:t>
            </a:r>
            <a:endParaRPr lang="ru-RU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577" y="909790"/>
            <a:ext cx="426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Тяжёлые (плотность &gt; 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5 г/см</a:t>
            </a:r>
            <a:r>
              <a:rPr lang="ru-RU" sz="2400" b="1" baseline="30000" dirty="0">
                <a:solidFill>
                  <a:prstClr val="black"/>
                </a:solidFill>
                <a:latin typeface="+mj-lt"/>
              </a:rPr>
              <a:t>3 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371455"/>
            <a:ext cx="6343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Лёгкие металлы: щелочные </a:t>
            </a:r>
            <a:r>
              <a:rPr lang="ru-RU" sz="2400" b="1" dirty="0">
                <a:solidFill>
                  <a:srgbClr val="002060"/>
                </a:solidFill>
              </a:rPr>
              <a:t>и щелочноземельные </a:t>
            </a:r>
            <a:r>
              <a:rPr lang="ru-RU" sz="2400" b="1" dirty="0" smtClean="0">
                <a:solidFill>
                  <a:srgbClr val="002060"/>
                </a:solidFill>
              </a:rPr>
              <a:t>металлы, алюминий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99864" y="221284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Из переходных металлов к ним относятся скандий, иттрий и </a:t>
            </a:r>
            <a:r>
              <a:rPr lang="ru-RU" sz="2400" b="1" dirty="0" smtClean="0">
                <a:solidFill>
                  <a:srgbClr val="002060"/>
                </a:solidFill>
              </a:rPr>
              <a:t>титан.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www.technomor.spb.ru/uploads/posts/2012-03/1331883955_sudostroen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64" y="3257313"/>
            <a:ext cx="2003848" cy="150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http://www.mosstroi.ru/wp-content/uploads/2013/08/lasernaya_rezka_metal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7866"/>
            <a:ext cx="2234828" cy="151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0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7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62" y="339502"/>
            <a:ext cx="26892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28" y="119633"/>
            <a:ext cx="9747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8350" y="48093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 </a:t>
            </a:r>
            <a:r>
              <a:rPr lang="ru-RU" sz="2400" b="1" dirty="0"/>
              <a:t>п</a:t>
            </a:r>
            <a:r>
              <a:rPr lang="ru-RU" sz="2400" b="1" dirty="0" smtClean="0"/>
              <a:t>лотности</a:t>
            </a:r>
            <a:endParaRPr lang="ru-RU" sz="24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28" y="712875"/>
            <a:ext cx="9747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3974" y="108669"/>
            <a:ext cx="400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Лёгкие (плотность &lt; 5 г/см</a:t>
            </a:r>
            <a:r>
              <a:rPr lang="ru-RU" sz="2400" b="1" baseline="30000" dirty="0" smtClean="0">
                <a:latin typeface="+mj-lt"/>
              </a:rPr>
              <a:t>3 </a:t>
            </a:r>
            <a:r>
              <a:rPr lang="ru-RU" sz="2400" b="1" dirty="0" smtClean="0">
                <a:latin typeface="+mj-lt"/>
              </a:rPr>
              <a:t>)</a:t>
            </a:r>
            <a:endParaRPr lang="ru-RU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577" y="909790"/>
            <a:ext cx="426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+mj-lt"/>
              </a:rPr>
              <a:t>Тяжёлые (плотность &gt; 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5 г/см</a:t>
            </a:r>
            <a:r>
              <a:rPr lang="ru-RU" sz="2400" b="1" baseline="30000" dirty="0">
                <a:solidFill>
                  <a:prstClr val="black"/>
                </a:solidFill>
                <a:latin typeface="+mj-lt"/>
              </a:rPr>
              <a:t>3 </a:t>
            </a:r>
            <a:r>
              <a:rPr lang="ru-RU" sz="2400" b="1" dirty="0">
                <a:solidFill>
                  <a:prstClr val="black"/>
                </a:solidFill>
                <a:latin typeface="+mj-lt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51670"/>
            <a:ext cx="6343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Самый тяжёлый металл – осмий, а самый лёгкий – литий.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upload.wikimedia.org/wikipedia/commons/9/9e/Osmium-crystals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0"/>
          <a:stretch/>
        </p:blipFill>
        <p:spPr bwMode="auto">
          <a:xfrm>
            <a:off x="2371702" y="2861771"/>
            <a:ext cx="2200298" cy="1198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929875" y="4155926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Осмий</a:t>
            </a:r>
            <a:endParaRPr lang="ru-RU" sz="2400" b="1" dirty="0"/>
          </a:p>
        </p:txBody>
      </p:sp>
      <p:pic>
        <p:nvPicPr>
          <p:cNvPr id="2052" name="Picture 4" descr="http://mbo-folder.ru/wp-content/uploads/2011/07/1261733508_litii-300x2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25" y="2834301"/>
            <a:ext cx="1927923" cy="1214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5346588" y="4141504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Литий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046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72"/>
            <a:ext cx="9144000" cy="51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851670"/>
            <a:ext cx="6343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Самый легкоплавкий  металл – ртуть, а самый тугоплавкий – вольфрам.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674" y="428367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Ртуть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74833" y="4283672"/>
            <a:ext cx="1577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Вольфрам</a:t>
            </a:r>
            <a:endParaRPr lang="ru-RU" sz="24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7" y="315496"/>
            <a:ext cx="2977971" cy="8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75" y="115441"/>
            <a:ext cx="9747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74" y="707579"/>
            <a:ext cx="9747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9225" y="343517"/>
            <a:ext cx="247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 температуре</a:t>
            </a:r>
          </a:p>
          <a:p>
            <a:pPr algn="ctr"/>
            <a:r>
              <a:rPr lang="ru-RU" sz="2400" b="1" dirty="0" smtClean="0"/>
              <a:t>плавления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78858" y="115441"/>
            <a:ext cx="419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Легкоплавкие (Т </a:t>
            </a:r>
            <a:r>
              <a:rPr lang="ru-RU" sz="2400" b="1" dirty="0"/>
              <a:t>пл. </a:t>
            </a:r>
            <a:r>
              <a:rPr lang="ru-RU" sz="2400" b="1" dirty="0" smtClean="0"/>
              <a:t>&lt; 1000 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С) 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84714" y="857341"/>
            <a:ext cx="418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Тугоплавкие ( Т пл. </a:t>
            </a:r>
            <a:r>
              <a:rPr lang="ru-RU" sz="2400" b="1" dirty="0" smtClean="0">
                <a:solidFill>
                  <a:prstClr val="black"/>
                </a:solidFill>
              </a:rPr>
              <a:t>&gt; 1000 </a:t>
            </a:r>
            <a:r>
              <a:rPr lang="ru-RU" sz="2400" b="1" baseline="30000" dirty="0" smtClean="0">
                <a:solidFill>
                  <a:prstClr val="black"/>
                </a:solidFill>
              </a:rPr>
              <a:t>0</a:t>
            </a:r>
            <a:r>
              <a:rPr lang="ru-RU" sz="2400" b="1" dirty="0" smtClean="0">
                <a:solidFill>
                  <a:prstClr val="black"/>
                </a:solidFill>
              </a:rPr>
              <a:t>С)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pic>
        <p:nvPicPr>
          <p:cNvPr id="3074" name="Picture 2" descr="http://songstress.blog.tut.by/files/2010/12/904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/>
        </p:blipFill>
        <p:spPr bwMode="auto">
          <a:xfrm>
            <a:off x="2552599" y="2914056"/>
            <a:ext cx="1944216" cy="1269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www.periodictable.ru/074W/slides/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6"/>
          <a:stretch/>
        </p:blipFill>
        <p:spPr bwMode="auto">
          <a:xfrm>
            <a:off x="4837996" y="2918426"/>
            <a:ext cx="1850903" cy="126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9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72"/>
            <a:ext cx="9144000" cy="51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59520" y="915566"/>
            <a:ext cx="1824960" cy="371628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197419" y="571175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Pb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Sb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64508" y="13159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Zn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32901" y="2202418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89649" y="3487422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</a:t>
            </a:r>
            <a:endParaRPr lang="ru-RU" sz="2400" b="1" dirty="0"/>
          </a:p>
        </p:txBody>
      </p:sp>
      <p:cxnSp>
        <p:nvCxnSpPr>
          <p:cNvPr id="41" name="Прямая соединительная линия 40"/>
          <p:cNvCxnSpPr>
            <a:stCxn id="37" idx="1"/>
            <a:endCxn id="36" idx="2"/>
          </p:cNvCxnSpPr>
          <p:nvPr/>
        </p:nvCxnSpPr>
        <p:spPr>
          <a:xfrm flipH="1">
            <a:off x="4572000" y="802008"/>
            <a:ext cx="625419" cy="1135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761760" y="1546750"/>
            <a:ext cx="45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9" idx="3"/>
          </p:cNvCxnSpPr>
          <p:nvPr/>
        </p:nvCxnSpPr>
        <p:spPr>
          <a:xfrm flipV="1">
            <a:off x="3646183" y="2387084"/>
            <a:ext cx="709793" cy="46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453237" y="3718255"/>
            <a:ext cx="8566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4815091" y="3075942"/>
            <a:ext cx="936104" cy="328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69936" y="2801091"/>
            <a:ext cx="90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Fe, Ni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5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filtry.od.ua/files/uploads/brends/ec8bf13732a6e81ce6a3f1540f87197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72"/>
            <a:ext cx="9144000" cy="51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expertunion.ru/images/stories/images_001/lxpp1_hfighter_clos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27" y="758260"/>
            <a:ext cx="1788255" cy="17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58150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Галогенная лампа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http://shop220.ru/images/data/articles/41_big_13598969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2831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6487" y="1862939"/>
            <a:ext cx="2910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Люминесцентная лампа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80" name="Picture 8" descr="http://www.neolight.ru/images/catalog/lamp/br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21" y="3003798"/>
            <a:ext cx="2412604" cy="14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6195" y="256986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Светодиодная лампа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3003798"/>
            <a:ext cx="2983398" cy="12840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Привычные лампы накаливания заменяют на более экономичные и долговечные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316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taltorg.ru/analytics/images/black55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79812" y="339502"/>
            <a:ext cx="3384376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Чёрные металлы – это железо и его сплавы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818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stop-rsp.ru/wp-content/uploads/2013/11/50e2795572c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023828" y="483518"/>
            <a:ext cx="3096344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Цветные – это все остальные металлы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17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izobretatel.by/wp-content/uploads/2012/03/15-%D0%B1%D0%BB%D0%B0%D0%B3%D0%BE%D1%80%D0%BE%D0%B4%D0%BD%D1%8B%D0%B5-%D0%BC%D0%B5%D1%82%D0%B0%D0%BB%D0%BB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411962" y="411510"/>
            <a:ext cx="4320075" cy="1456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4895" y="555526"/>
            <a:ext cx="41342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Золото, серебро, платина </a:t>
            </a:r>
          </a:p>
          <a:p>
            <a:r>
              <a:rPr lang="ru-RU" sz="2400" b="1" dirty="0" smtClean="0"/>
              <a:t>и некоторые другие металлы</a:t>
            </a:r>
          </a:p>
          <a:p>
            <a:r>
              <a:rPr lang="ru-RU" sz="2400" b="1" dirty="0"/>
              <a:t>о</a:t>
            </a:r>
            <a:r>
              <a:rPr lang="ru-RU" sz="2400" b="1" dirty="0" smtClean="0"/>
              <a:t>тносятся к драгоценным</a:t>
            </a:r>
          </a:p>
        </p:txBody>
      </p:sp>
    </p:spTree>
    <p:extLst>
      <p:ext uri="{BB962C8B-B14F-4D97-AF65-F5344CB8AC3E}">
        <p14:creationId xmlns:p14="http://schemas.microsoft.com/office/powerpoint/2010/main" val="8349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336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267744" y="123478"/>
            <a:ext cx="3960440" cy="1368152"/>
          </a:xfrm>
          <a:prstGeom prst="wedgeRoundRectCallout">
            <a:avLst>
              <a:gd name="adj1" fmla="val 34838"/>
              <a:gd name="adj2" fmla="val 737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Б</a:t>
            </a:r>
            <a:r>
              <a:rPr lang="ru-RU" sz="2400" b="1" dirty="0" smtClean="0"/>
              <a:t>ольшинство </a:t>
            </a:r>
            <a:r>
              <a:rPr lang="ru-RU" sz="2400" b="1" dirty="0"/>
              <a:t>элементов в Периодической системе относятся к металлам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123478"/>
            <a:ext cx="5040560" cy="16237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Ф</a:t>
            </a:r>
            <a:r>
              <a:rPr lang="ru-RU" sz="2400" b="1" dirty="0" smtClean="0"/>
              <a:t>изические </a:t>
            </a:r>
            <a:r>
              <a:rPr lang="ru-RU" sz="2400" b="1" dirty="0"/>
              <a:t>свойства </a:t>
            </a:r>
            <a:r>
              <a:rPr lang="ru-RU" sz="2400" b="1" dirty="0" smtClean="0"/>
              <a:t>металлов: твёрдость</a:t>
            </a:r>
            <a:r>
              <a:rPr lang="ru-RU" sz="2400" b="1" dirty="0"/>
              <a:t>, металлический блеск, ковкость и пластичность, тепло и –электропроводность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123478"/>
            <a:ext cx="3888432" cy="14333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У металлов на внешнем энергетическом уровне от 1 до 3 электронов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195486"/>
            <a:ext cx="4312096" cy="11437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Металлы проявляют </a:t>
            </a:r>
            <a:r>
              <a:rPr lang="ru-RU" sz="2400" b="1" dirty="0"/>
              <a:t>восстановительные </a:t>
            </a:r>
            <a:r>
              <a:rPr lang="ru-RU" sz="2400" b="1" dirty="0" smtClean="0"/>
              <a:t>свойства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0070" y="195486"/>
            <a:ext cx="4723860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Для металлов характерна металлическая кристаллическая решётка и металлическая химическая связь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720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7239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864955" y="555526"/>
            <a:ext cx="341409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Гидроксиды щелочных металлов – щёлочи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64955" y="555526"/>
            <a:ext cx="341409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Имеют один электрон на внешнем уровне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5121" y="555526"/>
            <a:ext cx="4173758" cy="12090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Восстановительные свойства</a:t>
            </a:r>
          </a:p>
          <a:p>
            <a:pPr algn="ctr"/>
            <a:r>
              <a:rPr lang="ru-RU" sz="2400" b="1" dirty="0" smtClean="0"/>
              <a:t>Ме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– ē → </a:t>
            </a:r>
            <a:r>
              <a:rPr lang="ru-RU" sz="2400" b="1" dirty="0" err="1"/>
              <a:t>Ме</a:t>
            </a:r>
            <a:r>
              <a:rPr lang="ru-RU" sz="2400" b="1" baseline="30000" dirty="0" smtClean="0"/>
              <a:t>+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67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7239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9852" y="555526"/>
            <a:ext cx="266429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Увеличиваются радиусы атомов 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832" y="555526"/>
            <a:ext cx="3024336" cy="1200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Растёт способность к отдаче внешнего электрона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5121" y="555526"/>
            <a:ext cx="4173758" cy="12090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Восстановительные свойства</a:t>
            </a:r>
            <a:endParaRPr lang="ru-RU" sz="2400" b="1" dirty="0"/>
          </a:p>
          <a:p>
            <a:r>
              <a:rPr lang="ru-RU" sz="2400" b="1" dirty="0"/>
              <a:t>у</a:t>
            </a:r>
            <a:r>
              <a:rPr lang="ru-RU" sz="2400" b="1" dirty="0" smtClean="0"/>
              <a:t>силиваются сверху вниз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555526"/>
            <a:ext cx="2448272" cy="1144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Химическая активность увеличивается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792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7239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987824" y="699542"/>
            <a:ext cx="3168352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 </a:t>
            </a:r>
            <a:r>
              <a:rPr lang="ru-RU" sz="2400" b="1" dirty="0"/>
              <a:t>Металлы </a:t>
            </a:r>
            <a:r>
              <a:rPr lang="en-US" sz="2400" b="1" dirty="0"/>
              <a:t>IIA </a:t>
            </a:r>
            <a:r>
              <a:rPr lang="ru-RU" sz="2400" b="1" dirty="0"/>
              <a:t>группы </a:t>
            </a:r>
            <a:r>
              <a:rPr lang="ru-RU" sz="2400" b="1" dirty="0" smtClean="0"/>
              <a:t>являются </a:t>
            </a:r>
            <a:r>
              <a:rPr lang="ru-RU" sz="2400" b="1" dirty="0"/>
              <a:t>типичными металлами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699542"/>
            <a:ext cx="309634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Являются сильными восстановителями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961" y="699542"/>
            <a:ext cx="3428077" cy="12090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В реакциях отдают два электрона</a:t>
            </a:r>
          </a:p>
          <a:p>
            <a:pPr algn="ctr"/>
            <a:r>
              <a:rPr lang="ru-RU" sz="2400" b="1" dirty="0" smtClean="0"/>
              <a:t>Ме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 </a:t>
            </a:r>
            <a:r>
              <a:rPr lang="ru-RU" sz="2400" b="1" dirty="0"/>
              <a:t>– </a:t>
            </a:r>
            <a:r>
              <a:rPr lang="ru-RU" sz="2400" b="1" dirty="0" smtClean="0"/>
              <a:t>2ē </a:t>
            </a:r>
            <a:r>
              <a:rPr lang="ru-RU" sz="2400" b="1" dirty="0"/>
              <a:t>→ </a:t>
            </a:r>
            <a:r>
              <a:rPr lang="ru-RU" sz="2400" b="1" dirty="0" smtClean="0"/>
              <a:t>Ме</a:t>
            </a:r>
            <a:r>
              <a:rPr lang="ru-RU" sz="2400" b="1" baseline="30000" dirty="0" smtClean="0"/>
              <a:t>2+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08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723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023828" y="699542"/>
            <a:ext cx="3096344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Щ</a:t>
            </a:r>
            <a:r>
              <a:rPr lang="ru-RU" sz="2400" b="1" dirty="0" smtClean="0"/>
              <a:t>елочноземельные элементы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36206" r="77398" b="57800"/>
          <a:stretch/>
        </p:blipFill>
        <p:spPr>
          <a:xfrm>
            <a:off x="1475656" y="1851670"/>
            <a:ext cx="606670" cy="3100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47774" r="77398" b="46141"/>
          <a:stretch/>
        </p:blipFill>
        <p:spPr>
          <a:xfrm>
            <a:off x="1475656" y="2452231"/>
            <a:ext cx="606670" cy="314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59630" r="77398" b="34556"/>
          <a:stretch/>
        </p:blipFill>
        <p:spPr>
          <a:xfrm>
            <a:off x="1475656" y="3087393"/>
            <a:ext cx="606670" cy="3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5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723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181162" y="699542"/>
            <a:ext cx="2781675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 </a:t>
            </a:r>
            <a:r>
              <a:rPr lang="ru-RU" sz="2400" b="1" dirty="0"/>
              <a:t>Ме</a:t>
            </a:r>
            <a:r>
              <a:rPr lang="ru-RU" sz="2400" b="1" baseline="30000" dirty="0"/>
              <a:t>0</a:t>
            </a:r>
            <a:r>
              <a:rPr lang="ru-RU" sz="2400" b="1" dirty="0"/>
              <a:t> – 3ē → Ме</a:t>
            </a:r>
            <a:r>
              <a:rPr lang="ru-RU" sz="2400" b="1" baseline="30000" dirty="0"/>
              <a:t>3+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36206" r="77398" b="57800"/>
          <a:stretch/>
        </p:blipFill>
        <p:spPr>
          <a:xfrm>
            <a:off x="1475656" y="1851670"/>
            <a:ext cx="606670" cy="3100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47774" r="77398" b="46141"/>
          <a:stretch/>
        </p:blipFill>
        <p:spPr>
          <a:xfrm>
            <a:off x="1475656" y="2452231"/>
            <a:ext cx="606670" cy="314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59630" r="77398" b="34556"/>
          <a:stretch/>
        </p:blipFill>
        <p:spPr>
          <a:xfrm>
            <a:off x="1475656" y="3087393"/>
            <a:ext cx="606670" cy="3007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2" t="30399" r="70399" b="22678"/>
          <a:stretch/>
        </p:blipFill>
        <p:spPr>
          <a:xfrm>
            <a:off x="2082325" y="1553470"/>
            <a:ext cx="635237" cy="242700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108606" y="699542"/>
            <a:ext cx="292678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На внешнем уровне 3 электрона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049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723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36206" r="77398" b="57800"/>
          <a:stretch/>
        </p:blipFill>
        <p:spPr>
          <a:xfrm>
            <a:off x="1475656" y="1851670"/>
            <a:ext cx="606670" cy="3100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47774" r="77398" b="46141"/>
          <a:stretch/>
        </p:blipFill>
        <p:spPr>
          <a:xfrm>
            <a:off x="1475656" y="2452231"/>
            <a:ext cx="606670" cy="314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59630" r="77398" b="34556"/>
          <a:stretch/>
        </p:blipFill>
        <p:spPr>
          <a:xfrm>
            <a:off x="1475656" y="3087393"/>
            <a:ext cx="606670" cy="300719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879812" y="987574"/>
            <a:ext cx="3384376" cy="12264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Элементы побочных подгрупп все являются металлами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47864" y="987574"/>
            <a:ext cx="3448272" cy="12264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На внешнем уровне 1-2 электрона, остальные –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а </a:t>
            </a:r>
            <a:r>
              <a:rPr lang="ru-RU" sz="2400" b="1" dirty="0" err="1" smtClean="0"/>
              <a:t>предвнешнем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930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529</Words>
  <Application>Microsoft Office PowerPoint</Application>
  <PresentationFormat>Экран (16:9)</PresentationFormat>
  <Paragraphs>131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49</cp:revision>
  <dcterms:created xsi:type="dcterms:W3CDTF">2014-06-03T17:39:31Z</dcterms:created>
  <dcterms:modified xsi:type="dcterms:W3CDTF">2017-11-15T09:58:41Z</dcterms:modified>
</cp:coreProperties>
</file>